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71" r:id="rId1"/>
  </p:sldMasterIdLst>
  <p:sldIdLst>
    <p:sldId id="256" r:id="rId2"/>
    <p:sldId id="265" r:id="rId3"/>
    <p:sldId id="257" r:id="rId4"/>
    <p:sldId id="259" r:id="rId5"/>
    <p:sldId id="260" r:id="rId6"/>
    <p:sldId id="261" r:id="rId7"/>
    <p:sldId id="262" r:id="rId8"/>
    <p:sldId id="266"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56" d="100"/>
          <a:sy n="56" d="100"/>
        </p:scale>
        <p:origin x="-100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CD8CFD7C-5133-4F31-B8DD-48811D9CC472}"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10F4C3B-12BB-4EC8-A596-2037BFBCFD5E}" type="datetime1">
              <a:rPr lang="en-US" smtClean="0"/>
              <a:pPr/>
              <a:t>3/27/12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48C19838-38B9-7544-8D7F-CD9AE24217C5}" type="datetimeFigureOut">
              <a:rPr lang="en-US" smtClean="0"/>
              <a:pPr/>
              <a:t>3/27/12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C19838-38B9-7544-8D7F-CD9AE24217C5}" type="datetimeFigureOut">
              <a:rPr lang="en-US" smtClean="0"/>
              <a:pPr/>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C19838-38B9-7544-8D7F-CD9AE24217C5}" type="datetimeFigureOut">
              <a:rPr lang="en-US" smtClean="0"/>
              <a:pPr/>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C19838-38B9-7544-8D7F-CD9AE24217C5}" type="datetimeFigureOut">
              <a:rPr lang="en-US" smtClean="0"/>
              <a:pPr/>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A7FD2D-5A5F-45B1-82F9-83DDE5E26DCD}" type="datetime1">
              <a:rPr lang="en-US" smtClean="0"/>
              <a:pPr/>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8CFD7C-5133-4F31-B8DD-48811D9CC47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8C19838-38B9-7544-8D7F-CD9AE24217C5}" type="datetimeFigureOut">
              <a:rPr lang="en-US" smtClean="0"/>
              <a:pPr/>
              <a:t>3/27/12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9EF3CF-C392-0744-A41E-D72047D47284}"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48C19838-38B9-7544-8D7F-CD9AE24217C5}" type="datetimeFigureOut">
              <a:rPr lang="en-US" smtClean="0"/>
              <a:pPr/>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EF3CF-C392-0744-A41E-D72047D47284}"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8C19838-38B9-7544-8D7F-CD9AE24217C5}" type="datetimeFigureOut">
              <a:rPr lang="en-US" smtClean="0"/>
              <a:pPr/>
              <a:t>3/27/12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9EF3CF-C392-0744-A41E-D72047D4728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48C19838-38B9-7544-8D7F-CD9AE24217C5}" type="datetimeFigureOut">
              <a:rPr lang="en-US" smtClean="0"/>
              <a:pPr/>
              <a:t>3/27/12</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B69EF3CF-C392-0744-A41E-D72047D4728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 id="2147483987"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 Id="rId5"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BRWKNF35Jrg&amp;feature=results_main&amp;playnext=1&amp;list=PLA8574B96C4C04389" TargetMode="External"/><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hyperlink" Target="http://www.youtube.com/watch?v=9GDKrqX4kIA" TargetMode="External"/><Relationship Id="rId3" Type="http://schemas.openxmlformats.org/officeDocument/2006/relationships/image" Target="../media/image18.png"/><Relationship Id="rId5"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Melting Arctic Ices</a:t>
            </a:r>
            <a:endParaRPr lang="en-US" dirty="0"/>
          </a:p>
        </p:txBody>
      </p:sp>
      <p:sp>
        <p:nvSpPr>
          <p:cNvPr id="3" name="Subtitle 2"/>
          <p:cNvSpPr>
            <a:spLocks noGrp="1"/>
          </p:cNvSpPr>
          <p:nvPr>
            <p:ph type="subTitle" idx="1"/>
          </p:nvPr>
        </p:nvSpPr>
        <p:spPr/>
        <p:txBody>
          <a:bodyPr>
            <a:normAutofit/>
          </a:bodyPr>
          <a:lstStyle/>
          <a:p>
            <a:r>
              <a:rPr lang="en-US" dirty="0" smtClean="0"/>
              <a:t>By: Chris </a:t>
            </a:r>
            <a:r>
              <a:rPr lang="en-US" dirty="0" err="1" smtClean="0"/>
              <a:t>Bitet</a:t>
            </a:r>
            <a:r>
              <a:rPr lang="en-US" dirty="0" smtClean="0"/>
              <a:t> </a:t>
            </a:r>
          </a:p>
          <a:p>
            <a:r>
              <a:rPr lang="en-US" dirty="0" smtClean="0"/>
              <a:t>&amp;</a:t>
            </a:r>
          </a:p>
          <a:p>
            <a:r>
              <a:rPr lang="en-US" dirty="0" smtClean="0"/>
              <a:t>Jerry Copeland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Melting Arctic Ices</a:t>
            </a:r>
            <a:endParaRPr lang="en-US" dirty="0"/>
          </a:p>
        </p:txBody>
      </p:sp>
      <p:pic>
        <p:nvPicPr>
          <p:cNvPr id="4" name="Picture 3"/>
          <p:cNvPicPr>
            <a:picLocks noChangeAspect="1"/>
          </p:cNvPicPr>
          <p:nvPr/>
        </p:nvPicPr>
        <p:blipFill>
          <a:blip r:embed="rId2"/>
          <a:stretch>
            <a:fillRect/>
          </a:stretch>
        </p:blipFill>
        <p:spPr>
          <a:xfrm>
            <a:off x="304800" y="1603115"/>
            <a:ext cx="4038600" cy="2542988"/>
          </a:xfrm>
          <a:prstGeom prst="rect">
            <a:avLst/>
          </a:prstGeom>
        </p:spPr>
      </p:pic>
      <p:pic>
        <p:nvPicPr>
          <p:cNvPr id="5" name="Picture 4"/>
          <p:cNvPicPr>
            <a:picLocks noChangeAspect="1"/>
          </p:cNvPicPr>
          <p:nvPr/>
        </p:nvPicPr>
        <p:blipFill>
          <a:blip r:embed="rId3"/>
          <a:stretch>
            <a:fillRect/>
          </a:stretch>
        </p:blipFill>
        <p:spPr>
          <a:xfrm>
            <a:off x="4953000" y="1603115"/>
            <a:ext cx="4001620" cy="2542988"/>
          </a:xfrm>
          <a:prstGeom prst="rect">
            <a:avLst/>
          </a:prstGeom>
        </p:spPr>
      </p:pic>
      <p:pic>
        <p:nvPicPr>
          <p:cNvPr id="6" name="Picture 5"/>
          <p:cNvPicPr>
            <a:picLocks noChangeAspect="1"/>
          </p:cNvPicPr>
          <p:nvPr/>
        </p:nvPicPr>
        <p:blipFill>
          <a:blip r:embed="rId4"/>
          <a:stretch>
            <a:fillRect/>
          </a:stretch>
        </p:blipFill>
        <p:spPr>
          <a:xfrm>
            <a:off x="304800" y="4441330"/>
            <a:ext cx="4038600" cy="2130920"/>
          </a:xfrm>
          <a:prstGeom prst="rect">
            <a:avLst/>
          </a:prstGeom>
        </p:spPr>
      </p:pic>
      <p:pic>
        <p:nvPicPr>
          <p:cNvPr id="7" name="Picture 6"/>
          <p:cNvPicPr>
            <a:picLocks noChangeAspect="1"/>
          </p:cNvPicPr>
          <p:nvPr/>
        </p:nvPicPr>
        <p:blipFill>
          <a:blip r:embed="rId5"/>
          <a:stretch>
            <a:fillRect/>
          </a:stretch>
        </p:blipFill>
        <p:spPr>
          <a:xfrm>
            <a:off x="4953000" y="4441330"/>
            <a:ext cx="4001620" cy="2133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Problems In the North Pole</a:t>
            </a:r>
            <a:endParaRPr lang="en-US" dirty="0"/>
          </a:p>
        </p:txBody>
      </p:sp>
      <p:sp>
        <p:nvSpPr>
          <p:cNvPr id="3" name="Content Placeholder 2"/>
          <p:cNvSpPr>
            <a:spLocks noGrp="1"/>
          </p:cNvSpPr>
          <p:nvPr>
            <p:ph idx="1"/>
          </p:nvPr>
        </p:nvSpPr>
        <p:spPr>
          <a:xfrm>
            <a:off x="152400" y="1600200"/>
            <a:ext cx="4859337" cy="5029200"/>
          </a:xfrm>
        </p:spPr>
        <p:txBody>
          <a:bodyPr/>
          <a:lstStyle/>
          <a:p>
            <a:r>
              <a:rPr lang="en-US" dirty="0" smtClean="0"/>
              <a:t>Arctic ices are melting more and re-freezing less than ever in the satellite era</a:t>
            </a:r>
          </a:p>
          <a:p>
            <a:r>
              <a:rPr lang="en-US" dirty="0" smtClean="0"/>
              <a:t>Arctic sea ice in February 2012 averaged 5.62 million square miles. This is the fifth-lowest since 1979.</a:t>
            </a:r>
          </a:p>
          <a:p>
            <a:r>
              <a:rPr lang="en-US" dirty="0" smtClean="0"/>
              <a:t>409,000 square miles below the 1979-2000 average.</a:t>
            </a:r>
          </a:p>
          <a:p>
            <a:r>
              <a:rPr lang="en-US" dirty="0" smtClean="0"/>
              <a:t>Arctic warming has become so serious that North Pole may be devoid of ice entirely this summer</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5109086" y="1828800"/>
            <a:ext cx="3842159" cy="28858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Causes to the problem</a:t>
            </a:r>
            <a:endParaRPr lang="en-US" dirty="0"/>
          </a:p>
        </p:txBody>
      </p:sp>
      <p:sp>
        <p:nvSpPr>
          <p:cNvPr id="3" name="Content Placeholder 2"/>
          <p:cNvSpPr>
            <a:spLocks noGrp="1"/>
          </p:cNvSpPr>
          <p:nvPr>
            <p:ph idx="1"/>
          </p:nvPr>
        </p:nvSpPr>
        <p:spPr>
          <a:xfrm>
            <a:off x="457200" y="1792094"/>
            <a:ext cx="8510003" cy="2094106"/>
          </a:xfrm>
        </p:spPr>
        <p:txBody>
          <a:bodyPr>
            <a:normAutofit fontScale="85000" lnSpcReduction="20000"/>
          </a:bodyPr>
          <a:lstStyle/>
          <a:p>
            <a:r>
              <a:rPr lang="en-US" dirty="0" smtClean="0"/>
              <a:t>One of the major causes of melting ices is believed to be global warming.</a:t>
            </a:r>
          </a:p>
          <a:p>
            <a:r>
              <a:rPr lang="en-US" dirty="0" smtClean="0"/>
              <a:t>Rising temperatures have begun to make the arctic ices melt more in the summer and freeze less in the summer.</a:t>
            </a:r>
          </a:p>
          <a:p>
            <a:r>
              <a:rPr lang="en-US" dirty="0">
                <a:hlinkClick r:id="rId2"/>
              </a:rPr>
              <a:t>http://www.youtube.com/watch?v=BRWKNF35Jrg&amp;feature=results_main&amp;playnext=1&amp;list=</a:t>
            </a:r>
            <a:r>
              <a:rPr lang="en-US" dirty="0" smtClean="0">
                <a:hlinkClick r:id="rId2"/>
              </a:rPr>
              <a:t>PLA8574B96C4C04389</a:t>
            </a:r>
            <a:endParaRPr lang="en-US" dirty="0" smtClean="0"/>
          </a:p>
          <a:p>
            <a:endParaRPr lang="en-US" dirty="0"/>
          </a:p>
        </p:txBody>
      </p:sp>
      <p:pic>
        <p:nvPicPr>
          <p:cNvPr id="5" name="Picture 4"/>
          <p:cNvPicPr>
            <a:picLocks noChangeAspect="1"/>
          </p:cNvPicPr>
          <p:nvPr/>
        </p:nvPicPr>
        <p:blipFill>
          <a:blip r:embed="rId3"/>
          <a:stretch>
            <a:fillRect/>
          </a:stretch>
        </p:blipFill>
        <p:spPr>
          <a:xfrm>
            <a:off x="1639495" y="3962400"/>
            <a:ext cx="5501299" cy="270054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N</a:t>
            </a:r>
            <a:r>
              <a:rPr lang="en-US" dirty="0" smtClean="0"/>
              <a:t>egative </a:t>
            </a:r>
            <a:r>
              <a:rPr lang="en-US" dirty="0"/>
              <a:t>E</a:t>
            </a:r>
            <a:r>
              <a:rPr lang="en-US" dirty="0" smtClean="0"/>
              <a:t>ffects </a:t>
            </a:r>
            <a:endParaRPr lang="en-US" dirty="0"/>
          </a:p>
        </p:txBody>
      </p:sp>
      <p:sp>
        <p:nvSpPr>
          <p:cNvPr id="3" name="Content Placeholder 2"/>
          <p:cNvSpPr>
            <a:spLocks noGrp="1"/>
          </p:cNvSpPr>
          <p:nvPr>
            <p:ph idx="1"/>
          </p:nvPr>
        </p:nvSpPr>
        <p:spPr>
          <a:xfrm>
            <a:off x="779463" y="1828800"/>
            <a:ext cx="3868737" cy="4208930"/>
          </a:xfrm>
        </p:spPr>
        <p:txBody>
          <a:bodyPr>
            <a:normAutofit fontScale="85000" lnSpcReduction="20000"/>
          </a:bodyPr>
          <a:lstStyle/>
          <a:p>
            <a:r>
              <a:rPr lang="en-US" dirty="0" smtClean="0"/>
              <a:t>Albedo </a:t>
            </a:r>
          </a:p>
          <a:p>
            <a:pPr lvl="1"/>
            <a:r>
              <a:rPr lang="en-US" dirty="0" smtClean="0"/>
              <a:t>the reflectivity of an object</a:t>
            </a:r>
          </a:p>
          <a:p>
            <a:r>
              <a:rPr lang="en-US" dirty="0" smtClean="0"/>
              <a:t>What happens?</a:t>
            </a:r>
          </a:p>
          <a:p>
            <a:pPr lvl="1"/>
            <a:r>
              <a:rPr lang="en-US" dirty="0" smtClean="0"/>
              <a:t>Ice reflects solar radiation</a:t>
            </a:r>
            <a:endParaRPr lang="en-US" dirty="0"/>
          </a:p>
          <a:p>
            <a:pPr lvl="1"/>
            <a:r>
              <a:rPr lang="en-US" dirty="0" smtClean="0"/>
              <a:t>Water absorbs the rays of sunlight into sea water</a:t>
            </a:r>
          </a:p>
          <a:p>
            <a:r>
              <a:rPr lang="en-US" dirty="0" smtClean="0"/>
              <a:t>Usually the ice would deflect the sun rays back into space , but the melting of the ice allows water to absorb more sun rays than usual .This melts even more ice which causes even more albedo to occur heating the arctic even more</a:t>
            </a:r>
            <a:endParaRPr lang="en-US" dirty="0"/>
          </a:p>
        </p:txBody>
      </p:sp>
      <p:pic>
        <p:nvPicPr>
          <p:cNvPr id="4" name="Picture 3"/>
          <p:cNvPicPr>
            <a:picLocks noChangeAspect="1"/>
          </p:cNvPicPr>
          <p:nvPr/>
        </p:nvPicPr>
        <p:blipFill>
          <a:blip r:embed="rId2"/>
          <a:stretch>
            <a:fillRect/>
          </a:stretch>
        </p:blipFill>
        <p:spPr>
          <a:xfrm>
            <a:off x="4648200" y="1828800"/>
            <a:ext cx="4301788"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Effects on organisms</a:t>
            </a:r>
            <a:endParaRPr lang="en-US" dirty="0"/>
          </a:p>
        </p:txBody>
      </p:sp>
      <p:sp>
        <p:nvSpPr>
          <p:cNvPr id="3" name="Content Placeholder 2"/>
          <p:cNvSpPr>
            <a:spLocks noGrp="1"/>
          </p:cNvSpPr>
          <p:nvPr>
            <p:ph idx="1"/>
          </p:nvPr>
        </p:nvSpPr>
        <p:spPr>
          <a:xfrm>
            <a:off x="779463" y="1828800"/>
            <a:ext cx="3868737" cy="4208930"/>
          </a:xfrm>
        </p:spPr>
        <p:txBody>
          <a:bodyPr>
            <a:normAutofit fontScale="92500" lnSpcReduction="10000"/>
          </a:bodyPr>
          <a:lstStyle/>
          <a:p>
            <a:r>
              <a:rPr lang="en-US" dirty="0" smtClean="0"/>
              <a:t>Walruses, seals, and sea birds</a:t>
            </a:r>
            <a:r>
              <a:rPr lang="en-US" dirty="0"/>
              <a:t> </a:t>
            </a:r>
            <a:r>
              <a:rPr lang="en-US" dirty="0" smtClean="0"/>
              <a:t>all use the sea ice to hunt and raise their young .</a:t>
            </a:r>
          </a:p>
          <a:p>
            <a:r>
              <a:rPr lang="en-US" dirty="0" smtClean="0"/>
              <a:t>The sea ice offers protection from predators and allows them to hunt more efficiently. </a:t>
            </a:r>
          </a:p>
          <a:p>
            <a:r>
              <a:rPr lang="en-US" dirty="0" smtClean="0"/>
              <a:t>With the sea ice melting the mortality rates of their young have risen exponentially. </a:t>
            </a:r>
          </a:p>
          <a:p>
            <a:r>
              <a:rPr lang="en-US" dirty="0" smtClean="0"/>
              <a:t>If left unchecked they will continue to skyrocket.</a:t>
            </a:r>
          </a:p>
          <a:p>
            <a:endParaRPr lang="en-US" dirty="0" smtClean="0"/>
          </a:p>
        </p:txBody>
      </p:sp>
      <p:pic>
        <p:nvPicPr>
          <p:cNvPr id="6" name="Picture 5"/>
          <p:cNvPicPr>
            <a:picLocks noChangeAspect="1"/>
          </p:cNvPicPr>
          <p:nvPr/>
        </p:nvPicPr>
        <p:blipFill>
          <a:blip r:embed="rId2"/>
          <a:stretch>
            <a:fillRect/>
          </a:stretch>
        </p:blipFill>
        <p:spPr>
          <a:xfrm>
            <a:off x="5715000" y="1600200"/>
            <a:ext cx="2527300" cy="2159000"/>
          </a:xfrm>
          <a:prstGeom prst="rect">
            <a:avLst/>
          </a:prstGeom>
        </p:spPr>
      </p:pic>
      <p:pic>
        <p:nvPicPr>
          <p:cNvPr id="7" name="Picture 6"/>
          <p:cNvPicPr>
            <a:picLocks noChangeAspect="1"/>
          </p:cNvPicPr>
          <p:nvPr/>
        </p:nvPicPr>
        <p:blipFill>
          <a:blip r:embed="rId3"/>
          <a:stretch>
            <a:fillRect/>
          </a:stretch>
        </p:blipFill>
        <p:spPr>
          <a:xfrm>
            <a:off x="5251390" y="4267200"/>
            <a:ext cx="3412682" cy="224365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Effects on polar bears</a:t>
            </a:r>
            <a:endParaRPr lang="en-US" dirty="0"/>
          </a:p>
        </p:txBody>
      </p:sp>
      <p:sp>
        <p:nvSpPr>
          <p:cNvPr id="3" name="Content Placeholder 2"/>
          <p:cNvSpPr>
            <a:spLocks noGrp="1"/>
          </p:cNvSpPr>
          <p:nvPr>
            <p:ph idx="1"/>
          </p:nvPr>
        </p:nvSpPr>
        <p:spPr>
          <a:xfrm>
            <a:off x="779463" y="1425388"/>
            <a:ext cx="7583487" cy="3299012"/>
          </a:xfrm>
        </p:spPr>
        <p:txBody>
          <a:bodyPr>
            <a:normAutofit/>
          </a:bodyPr>
          <a:lstStyle/>
          <a:p>
            <a:r>
              <a:rPr lang="en-US" dirty="0">
                <a:hlinkClick r:id="rId2"/>
              </a:rPr>
              <a:t>http://www.youtube.com/watch?v=</a:t>
            </a:r>
            <a:r>
              <a:rPr lang="en-US" dirty="0" smtClean="0">
                <a:hlinkClick r:id="rId2"/>
              </a:rPr>
              <a:t>9GDKrqX4kIA</a:t>
            </a:r>
            <a:endParaRPr lang="en-US" dirty="0" smtClean="0"/>
          </a:p>
          <a:p>
            <a:r>
              <a:rPr lang="en-US" dirty="0" smtClean="0"/>
              <a:t>Polar bears are being forced to migrate to the south and have begun actually mating with grizzly bears.</a:t>
            </a:r>
          </a:p>
          <a:p>
            <a:r>
              <a:rPr lang="en-US" dirty="0" smtClean="0"/>
              <a:t>Because the arctic ices are melting, polar bears are starting to die out due to the long swim that they have to take to get to certain places.</a:t>
            </a:r>
          </a:p>
          <a:p>
            <a:r>
              <a:rPr lang="en-US" dirty="0" smtClean="0"/>
              <a:t>This is causing them to be on the verge of extinction </a:t>
            </a:r>
            <a:endParaRPr lang="en-US" dirty="0"/>
          </a:p>
        </p:txBody>
      </p:sp>
      <p:pic>
        <p:nvPicPr>
          <p:cNvPr id="4" name="Picture 3"/>
          <p:cNvPicPr>
            <a:picLocks noChangeAspect="1"/>
          </p:cNvPicPr>
          <p:nvPr/>
        </p:nvPicPr>
        <p:blipFill>
          <a:blip r:embed="rId3"/>
          <a:stretch>
            <a:fillRect/>
          </a:stretch>
        </p:blipFill>
        <p:spPr>
          <a:xfrm>
            <a:off x="2885946" y="4572000"/>
            <a:ext cx="3098546" cy="2156761"/>
          </a:xfrm>
          <a:prstGeom prst="rect">
            <a:avLst/>
          </a:prstGeom>
        </p:spPr>
      </p:pic>
      <p:pic>
        <p:nvPicPr>
          <p:cNvPr id="5" name="Picture 4"/>
          <p:cNvPicPr>
            <a:picLocks noChangeAspect="1"/>
          </p:cNvPicPr>
          <p:nvPr/>
        </p:nvPicPr>
        <p:blipFill>
          <a:blip r:embed="rId4"/>
          <a:stretch>
            <a:fillRect/>
          </a:stretch>
        </p:blipFill>
        <p:spPr>
          <a:xfrm>
            <a:off x="6019800" y="4539704"/>
            <a:ext cx="2832101" cy="2124076"/>
          </a:xfrm>
          <a:prstGeom prst="rect">
            <a:avLst/>
          </a:prstGeom>
        </p:spPr>
      </p:pic>
      <p:pic>
        <p:nvPicPr>
          <p:cNvPr id="6" name="Picture 5"/>
          <p:cNvPicPr>
            <a:picLocks noChangeAspect="1"/>
          </p:cNvPicPr>
          <p:nvPr/>
        </p:nvPicPr>
        <p:blipFill>
          <a:blip r:embed="rId5"/>
          <a:stretch>
            <a:fillRect/>
          </a:stretch>
        </p:blipFill>
        <p:spPr>
          <a:xfrm>
            <a:off x="160280" y="4644480"/>
            <a:ext cx="2692400" cy="20193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600" dirty="0" smtClean="0"/>
              <a:t>Solutions</a:t>
            </a:r>
            <a:endParaRPr lang="en-US" sz="6600" dirty="0"/>
          </a:p>
        </p:txBody>
      </p:sp>
      <p:sp>
        <p:nvSpPr>
          <p:cNvPr id="3" name="Content Placeholder 2"/>
          <p:cNvSpPr>
            <a:spLocks noGrp="1"/>
          </p:cNvSpPr>
          <p:nvPr>
            <p:ph idx="1"/>
          </p:nvPr>
        </p:nvSpPr>
        <p:spPr>
          <a:xfrm>
            <a:off x="779463" y="1828800"/>
            <a:ext cx="7583487" cy="2743200"/>
          </a:xfrm>
        </p:spPr>
        <p:txBody>
          <a:bodyPr/>
          <a:lstStyle/>
          <a:p>
            <a:r>
              <a:rPr lang="en-US" dirty="0" smtClean="0"/>
              <a:t>One of the more innovative partial solutions is that Russian scientists have begun covering small portions of ocean with porous polymer “Rafts” to block sun rays and promote freezing.</a:t>
            </a:r>
          </a:p>
          <a:p>
            <a:r>
              <a:rPr lang="en-US" dirty="0" smtClean="0"/>
              <a:t>Some blame Global warming as the main reason that the ice is melting and that </a:t>
            </a:r>
            <a:r>
              <a:rPr lang="en-US" smtClean="0"/>
              <a:t>reducing your </a:t>
            </a:r>
            <a:r>
              <a:rPr lang="en-US" dirty="0" smtClean="0"/>
              <a:t>carbon footprint can help solve the problem.</a:t>
            </a:r>
          </a:p>
          <a:p>
            <a:endParaRPr lang="en-US" dirty="0"/>
          </a:p>
        </p:txBody>
      </p:sp>
      <p:pic>
        <p:nvPicPr>
          <p:cNvPr id="4" name="Picture 3"/>
          <p:cNvPicPr>
            <a:picLocks noChangeAspect="1"/>
          </p:cNvPicPr>
          <p:nvPr/>
        </p:nvPicPr>
        <p:blipFill>
          <a:blip r:embed="rId2"/>
          <a:stretch>
            <a:fillRect/>
          </a:stretch>
        </p:blipFill>
        <p:spPr>
          <a:xfrm>
            <a:off x="2057400" y="4495800"/>
            <a:ext cx="4673599" cy="21463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004277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Work cited</a:t>
            </a:r>
            <a:endParaRPr lang="en-US" dirty="0"/>
          </a:p>
        </p:txBody>
      </p:sp>
      <p:sp>
        <p:nvSpPr>
          <p:cNvPr id="3" name="Content Placeholder 2"/>
          <p:cNvSpPr>
            <a:spLocks noGrp="1"/>
          </p:cNvSpPr>
          <p:nvPr>
            <p:ph idx="1"/>
          </p:nvPr>
        </p:nvSpPr>
        <p:spPr/>
        <p:txBody>
          <a:bodyPr/>
          <a:lstStyle/>
          <a:p>
            <a:pPr>
              <a:buNone/>
            </a:pPr>
            <a:r>
              <a:rPr lang="en-US" dirty="0" smtClean="0"/>
              <a:t>February ice extent low in the Barents Sea, high in Baring Sea</a:t>
            </a:r>
          </a:p>
          <a:p>
            <a:pPr>
              <a:buNone/>
            </a:pPr>
            <a:r>
              <a:rPr lang="en-US" dirty="0" smtClean="0"/>
              <a:t>.http://</a:t>
            </a:r>
            <a:r>
              <a:rPr lang="en-US" dirty="0" err="1" smtClean="0"/>
              <a:t>nsidc.org/arcticseaicenews</a:t>
            </a:r>
            <a:r>
              <a:rPr lang="en-US" dirty="0" smtClean="0"/>
              <a:t>/</a:t>
            </a:r>
          </a:p>
          <a:p>
            <a:pPr>
              <a:buNone/>
            </a:pPr>
            <a:endParaRPr lang="en-US" dirty="0"/>
          </a:p>
        </p:txBody>
      </p:sp>
      <p:sp>
        <p:nvSpPr>
          <p:cNvPr id="4" name="Rectangle 3"/>
          <p:cNvSpPr/>
          <p:nvPr/>
        </p:nvSpPr>
        <p:spPr>
          <a:xfrm>
            <a:off x="990600" y="3200401"/>
            <a:ext cx="5334000" cy="369332"/>
          </a:xfrm>
          <a:prstGeom prst="rect">
            <a:avLst/>
          </a:prstGeom>
        </p:spPr>
        <p:txBody>
          <a:bodyPr wrap="square">
            <a:spAutoFit/>
          </a:bodyPr>
          <a:lstStyle/>
          <a:p>
            <a:r>
              <a:rPr lang="en-US" dirty="0"/>
              <a:t>http://</a:t>
            </a:r>
            <a:r>
              <a:rPr lang="en-US" dirty="0" err="1"/>
              <a:t>www.physorg.com</a:t>
            </a:r>
            <a:r>
              <a:rPr lang="en-US" dirty="0"/>
              <a:t>/news128694058.html</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232</TotalTime>
  <Words>455</Words>
  <Application>Microsoft Macintosh PowerPoint</Application>
  <PresentationFormat>On-screen Show (4:3)</PresentationFormat>
  <Paragraphs>38</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Revolution</vt:lpstr>
      <vt:lpstr>Melting Arctic Ices</vt:lpstr>
      <vt:lpstr>Melting Arctic Ices</vt:lpstr>
      <vt:lpstr>Problems In the North Pole</vt:lpstr>
      <vt:lpstr>Causes to the problem</vt:lpstr>
      <vt:lpstr>Negative Effects </vt:lpstr>
      <vt:lpstr>Effects on organisms</vt:lpstr>
      <vt:lpstr>Effects on polar bears</vt:lpstr>
      <vt:lpstr>Solutions</vt:lpstr>
      <vt:lpstr>Work cited</vt:lpstr>
    </vt:vector>
  </TitlesOfParts>
  <Company>Classrooms for the Future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Melting Arctic Ices</dc:title>
  <dc:creator>PA Department of Education Classrooms for the Future</dc:creator>
  <cp:lastModifiedBy>PA Department of Education Classrooms for the Future</cp:lastModifiedBy>
  <cp:revision>16</cp:revision>
  <dcterms:created xsi:type="dcterms:W3CDTF">2012-03-27T11:30:52Z</dcterms:created>
  <dcterms:modified xsi:type="dcterms:W3CDTF">2012-03-27T12:10:11Z</dcterms:modified>
</cp:coreProperties>
</file>